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318" r:id="rId13"/>
    <p:sldId id="267" r:id="rId14"/>
    <p:sldId id="271" r:id="rId15"/>
    <p:sldId id="268" r:id="rId16"/>
    <p:sldId id="315" r:id="rId17"/>
    <p:sldId id="316" r:id="rId18"/>
    <p:sldId id="317" r:id="rId19"/>
    <p:sldId id="269" r:id="rId20"/>
    <p:sldId id="270" r:id="rId21"/>
    <p:sldId id="272" r:id="rId22"/>
    <p:sldId id="321" r:id="rId23"/>
    <p:sldId id="27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9"/>
  </p:normalViewPr>
  <p:slideViewPr>
    <p:cSldViewPr snapToGrid="0">
      <p:cViewPr varScale="1">
        <p:scale>
          <a:sx n="144" d="100"/>
          <a:sy n="144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8592e96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g108592e96b1_0_0:notes"/>
          <p:cNvSpPr txBox="1">
            <a:spLocks noGrp="1"/>
          </p:cNvSpPr>
          <p:nvPr>
            <p:ph type="body" idx="1"/>
          </p:nvPr>
        </p:nvSpPr>
        <p:spPr>
          <a:xfrm>
            <a:off x="685849" y="4343457"/>
            <a:ext cx="5486100" cy="4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800" rIns="912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108592e96b1_0_0:notes"/>
          <p:cNvSpPr txBox="1"/>
          <p:nvPr/>
        </p:nvSpPr>
        <p:spPr>
          <a:xfrm>
            <a:off x="3884485" y="8685145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800" rIns="91225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f4d423c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f4d423c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1" y="4613098"/>
            <a:ext cx="9144000" cy="546600"/>
          </a:xfrm>
          <a:prstGeom prst="rect">
            <a:avLst/>
          </a:prstGeom>
          <a:solidFill>
            <a:srgbClr val="DB0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 descr="C:\Users\gardel2\Desktop\Brand Approval Reference\Rensselaer Logo Layered Files\RF0010-01 Rensselaer Large Logo\RGB\PNGs\RF0010-01 Rensselaer Large Logo RGB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01" y="4720618"/>
            <a:ext cx="1600591" cy="29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53" y="4653209"/>
            <a:ext cx="1226875" cy="4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5664025" y="4716990"/>
            <a:ext cx="19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Tetherless World Constellation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-1" y="4613098"/>
            <a:ext cx="9144000" cy="546600"/>
          </a:xfrm>
          <a:prstGeom prst="rect">
            <a:avLst/>
          </a:prstGeom>
          <a:solidFill>
            <a:srgbClr val="DB0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2" descr="C:\Users\gardel2\Desktop\Brand Approval Reference\Rensselaer Logo Layered Files\RF0010-01 Rensselaer Large Logo\RGB\PNGs\RF0010-01 Rensselaer Large Logo RGB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01" y="4720618"/>
            <a:ext cx="1600591" cy="29887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3252900" y="4732500"/>
            <a:ext cx="26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29 Jul 2020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53" y="4653209"/>
            <a:ext cx="1226875" cy="4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/>
        </p:nvSpPr>
        <p:spPr>
          <a:xfrm>
            <a:off x="5664025" y="4716990"/>
            <a:ext cx="19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Tetherless World Constellation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" y="4613098"/>
            <a:ext cx="9144000" cy="546600"/>
          </a:xfrm>
          <a:prstGeom prst="rect">
            <a:avLst/>
          </a:prstGeom>
          <a:solidFill>
            <a:srgbClr val="DB0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 descr="C:\Users\gardel2\Desktop\Brand Approval Reference\Rensselaer Logo Layered Files\RF0010-01 Rensselaer Large Logo\RGB\PNGs\RF0010-01 Rensselaer Large Logo RGB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01" y="4720618"/>
            <a:ext cx="1600591" cy="29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53" y="4653209"/>
            <a:ext cx="1226875" cy="4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5664025" y="4716990"/>
            <a:ext cx="19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Tetherless World Constellation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-1" y="4613098"/>
            <a:ext cx="9144000" cy="546600"/>
          </a:xfrm>
          <a:prstGeom prst="rect">
            <a:avLst/>
          </a:prstGeom>
          <a:solidFill>
            <a:srgbClr val="DB0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 descr="C:\Users\gardel2\Desktop\Brand Approval Reference\Rensselaer Logo Layered Files\RF0010-01 Rensselaer Large Logo\RGB\PNGs\RF0010-01 Rensselaer Large Logo RGB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01" y="4720618"/>
            <a:ext cx="1600591" cy="29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53" y="4653209"/>
            <a:ext cx="1226875" cy="4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664025" y="4716990"/>
            <a:ext cx="19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Tetherless World Constellation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" y="4613098"/>
            <a:ext cx="9144000" cy="546600"/>
          </a:xfrm>
          <a:prstGeom prst="rect">
            <a:avLst/>
          </a:prstGeom>
          <a:solidFill>
            <a:srgbClr val="DB0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1" descr="C:\Users\gardel2\Desktop\Brand Approval Reference\Rensselaer Logo Layered Files\RF0010-01 Rensselaer Large Logo\RGB\PNGs\RF0010-01 Rensselaer Large Logo RGB-Whit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0401" y="4720618"/>
            <a:ext cx="1600591" cy="29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01653" y="4653209"/>
            <a:ext cx="1226875" cy="4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5664025" y="4716990"/>
            <a:ext cx="19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Tetherless World Constellation</a:t>
            </a:r>
            <a:endParaRPr sz="10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pi.box.com/s/5yjvz1x7kha7cqwmyrg6aztksfo9lks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doc/manuals/" TargetMode="External"/><Relationship Id="rId2" Type="http://schemas.openxmlformats.org/officeDocument/2006/relationships/hyperlink" Target="http://lib.stat.cmu.edu/R/CR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studio.com/products/rstudio/" TargetMode="External"/><Relationship Id="rId4" Type="http://schemas.openxmlformats.org/officeDocument/2006/relationships/hyperlink" Target="http://cran.r-project.org/doc/manuals/R-lang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olyglot.org/numerical-analysi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/>
        </p:nvSpPr>
        <p:spPr>
          <a:xfrm>
            <a:off x="216350" y="2368225"/>
            <a:ext cx="8704200" cy="26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FFFFFF"/>
                </a:solidFill>
              </a:rPr>
              <a:t>COVID Contact-Tracing: </a:t>
            </a:r>
            <a:endParaRPr sz="37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FFFFFF"/>
                </a:solidFill>
              </a:rPr>
              <a:t>Campus Wifi</a:t>
            </a:r>
            <a:endParaRPr sz="37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rgbClr val="FFFFFF"/>
                </a:solidFill>
              </a:rPr>
              <a:t> 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16350" y="3572306"/>
            <a:ext cx="83157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</a:rPr>
              <a:t>Emily Hu, Freling Smith, Kara Kniss, Ti Dinh, Varun Nair, Yichen Li</a:t>
            </a:r>
            <a:endParaRPr sz="13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Rensselaer IDEA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Rensselaer Polytechnic Institute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390" y="3951721"/>
            <a:ext cx="3154599" cy="8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0" y="2372040"/>
            <a:ext cx="9143700" cy="2781600"/>
          </a:xfrm>
          <a:prstGeom prst="rect">
            <a:avLst/>
          </a:prstGeom>
          <a:solidFill>
            <a:srgbClr val="D6001C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760" y="584280"/>
            <a:ext cx="3665160" cy="8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3"/>
          <p:cNvSpPr txBox="1"/>
          <p:nvPr/>
        </p:nvSpPr>
        <p:spPr>
          <a:xfrm>
            <a:off x="216350" y="2368225"/>
            <a:ext cx="8869200" cy="26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1" dirty="0">
                <a:solidFill>
                  <a:srgbClr val="FFFFFF"/>
                </a:solidFill>
              </a:rPr>
              <a:t>Lab exercises: installing R/ </a:t>
            </a:r>
            <a:r>
              <a:rPr lang="en-US" sz="2400" b="1" dirty="0" err="1">
                <a:solidFill>
                  <a:srgbClr val="FFFFFF"/>
                </a:solidFill>
              </a:rPr>
              <a:t>Rstudio</a:t>
            </a:r>
            <a:r>
              <a:rPr lang="en-US" sz="2400" b="1" dirty="0">
                <a:solidFill>
                  <a:srgbClr val="FFFFFF"/>
                </a:solidFill>
              </a:rPr>
              <a:t>, beginning to work with data: Data Frames, populations, filtering, distributions...</a:t>
            </a:r>
            <a:endParaRPr sz="24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500" b="1" dirty="0">
                <a:solidFill>
                  <a:srgbClr val="FFFFFF"/>
                </a:solidFill>
              </a:rPr>
              <a:t>Ahmed Eleish</a:t>
            </a:r>
            <a:endParaRPr sz="25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</a:rPr>
              <a:t>ITWS-4600/ITWS-6600/MATP-4450/CSCI-4960 MGMT4962/6962/ BCBP4962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</a:rPr>
              <a:t>Lab 01, January 24th, 2025</a:t>
            </a:r>
            <a:br>
              <a:rPr lang="en" sz="3600" b="1" dirty="0">
                <a:solidFill>
                  <a:srgbClr val="FFFFFF"/>
                </a:solidFill>
              </a:rPr>
            </a:br>
            <a:endParaRPr sz="13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dirty="0" err="1">
                <a:solidFill>
                  <a:schemeClr val="lt1"/>
                </a:solidFill>
              </a:rPr>
              <a:t>Tetherless</a:t>
            </a:r>
            <a:r>
              <a:rPr lang="en" sz="1200" dirty="0">
                <a:solidFill>
                  <a:schemeClr val="lt1"/>
                </a:solidFill>
              </a:rPr>
              <a:t> World Constellation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dirty="0">
                <a:solidFill>
                  <a:schemeClr val="lt1"/>
                </a:solidFill>
              </a:rPr>
              <a:t>Rensselaer Polytechnic Institute</a:t>
            </a:r>
            <a:endParaRPr sz="4100" b="1" dirty="0">
              <a:solidFill>
                <a:srgbClr val="FFFFFF"/>
              </a:solidFill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425" y="3986500"/>
            <a:ext cx="2768675" cy="10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96BF8-A96C-0A4B-FA35-186F7A6B83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0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2BA69-0D51-BB3F-A35E-D5AD682EB858}"/>
              </a:ext>
            </a:extLst>
          </p:cNvPr>
          <p:cNvSpPr txBox="1"/>
          <p:nvPr/>
        </p:nvSpPr>
        <p:spPr>
          <a:xfrm>
            <a:off x="61547" y="193430"/>
            <a:ext cx="90824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Files</a:t>
            </a:r>
            <a:endParaRPr lang="en-US" sz="3600" dirty="0">
              <a:latin typeface="ArialMT"/>
            </a:endParaRPr>
          </a:p>
          <a:p>
            <a:endParaRPr lang="en-US" sz="2400" dirty="0">
              <a:latin typeface="ArialMT"/>
            </a:endParaRPr>
          </a:p>
          <a:p>
            <a:r>
              <a:rPr lang="en-US" sz="2000" dirty="0">
                <a:latin typeface="ArialMT"/>
              </a:rPr>
              <a:t>Here -&gt; </a:t>
            </a:r>
            <a:r>
              <a:rPr lang="en-US" sz="2000" dirty="0">
                <a:latin typeface="ArialMT"/>
                <a:hlinkClick r:id="rId2"/>
              </a:rPr>
              <a:t>https://rpi.box.com/s/5yjvz1x7kha7cqwmyrg6aztksfo9lksi</a:t>
            </a:r>
            <a:r>
              <a:rPr lang="en-US" sz="2000" dirty="0">
                <a:latin typeface="ArialMT"/>
              </a:rPr>
              <a:t> </a:t>
            </a:r>
            <a:endParaRPr lang="en-US" sz="2400" dirty="0">
              <a:latin typeface="ArialMT"/>
            </a:endParaRPr>
          </a:p>
          <a:p>
            <a:endParaRPr lang="en-US" sz="12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 epi2024results06022024.csv</a:t>
            </a:r>
            <a:endParaRPr lang="en-US" sz="1800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 Get the data read in (in e.g. use “</a:t>
            </a:r>
            <a:r>
              <a:rPr lang="en-US" sz="1800" dirty="0" err="1">
                <a:effectLst/>
                <a:latin typeface="ArialMT"/>
              </a:rPr>
              <a:t>EPI_data</a:t>
            </a:r>
            <a:r>
              <a:rPr lang="en-US" sz="1800" dirty="0">
                <a:effectLst/>
                <a:latin typeface="ArialMT"/>
              </a:rPr>
              <a:t>” for the object (in R)) </a:t>
            </a:r>
          </a:p>
          <a:p>
            <a:endParaRPr lang="en-US" sz="1600" dirty="0">
              <a:effectLst/>
              <a:latin typeface="ArialMT"/>
            </a:endParaRPr>
          </a:p>
          <a:p>
            <a:r>
              <a:rPr lang="en-US" sz="1600" dirty="0">
                <a:effectLst/>
                <a:latin typeface="ArialMT"/>
              </a:rPr>
              <a:t>&gt; </a:t>
            </a:r>
            <a:r>
              <a:rPr lang="en-US" sz="1600" dirty="0" err="1">
                <a:effectLst/>
                <a:latin typeface="ArialMT"/>
              </a:rPr>
              <a:t>EPI_data</a:t>
            </a:r>
            <a:r>
              <a:rPr lang="en-US" sz="1600" dirty="0">
                <a:effectLst/>
                <a:latin typeface="ArialMT"/>
              </a:rPr>
              <a:t> &lt;- </a:t>
            </a:r>
            <a:r>
              <a:rPr lang="en-US" sz="1600" dirty="0" err="1">
                <a:effectLst/>
                <a:latin typeface="ArialMT"/>
              </a:rPr>
              <a:t>read.csv</a:t>
            </a:r>
            <a:r>
              <a:rPr lang="en-US" sz="1600" dirty="0">
                <a:effectLst/>
                <a:latin typeface="ArialMT"/>
              </a:rPr>
              <a:t>(“&lt;path&gt;/epi_2024_results_DAF24.csv”) </a:t>
            </a:r>
            <a:endParaRPr lang="en-US" sz="1800" dirty="0">
              <a:effectLst/>
              <a:latin typeface="ArialMT"/>
            </a:endParaRPr>
          </a:p>
          <a:p>
            <a:r>
              <a:rPr lang="en-US" sz="1600" dirty="0">
                <a:effectLst/>
                <a:latin typeface="ArialMT"/>
              </a:rPr>
              <a:t># Note: replace default data frame name – cannot start with numbers! Munging has begun! (ugh)</a:t>
            </a:r>
            <a:endParaRPr lang="en-US" sz="1800" dirty="0">
              <a:effectLst/>
              <a:latin typeface="ArialMT"/>
            </a:endParaRPr>
          </a:p>
          <a:p>
            <a:endParaRPr lang="en-US" sz="1600" dirty="0">
              <a:effectLst/>
              <a:latin typeface="ArialMT"/>
            </a:endParaRPr>
          </a:p>
          <a:p>
            <a:r>
              <a:rPr lang="en-US" sz="1600" dirty="0">
                <a:effectLst/>
                <a:latin typeface="ArialMT"/>
              </a:rPr>
              <a:t># Note: replace &lt;path&gt; with either a directory path or use: </a:t>
            </a:r>
          </a:p>
          <a:p>
            <a:r>
              <a:rPr lang="en-US" sz="1600" dirty="0">
                <a:effectLst/>
                <a:latin typeface="ArialMT"/>
              </a:rPr>
              <a:t>&gt; </a:t>
            </a:r>
            <a:r>
              <a:rPr lang="en-US" sz="1600" dirty="0" err="1">
                <a:effectLst/>
                <a:latin typeface="ArialMT"/>
              </a:rPr>
              <a:t>setwd</a:t>
            </a:r>
            <a:r>
              <a:rPr lang="en-US" sz="1600" dirty="0">
                <a:effectLst/>
                <a:latin typeface="ArialMT"/>
              </a:rPr>
              <a:t>(“&lt;path&gt;”)</a:t>
            </a:r>
          </a:p>
          <a:p>
            <a:r>
              <a:rPr lang="en-US" sz="1600" dirty="0">
                <a:effectLst/>
                <a:latin typeface="ArialMT"/>
              </a:rPr>
              <a:t>&gt; </a:t>
            </a:r>
            <a:r>
              <a:rPr lang="en-US" sz="1600" dirty="0" err="1">
                <a:effectLst/>
                <a:latin typeface="ArialMT"/>
              </a:rPr>
              <a:t>EPI_data</a:t>
            </a:r>
            <a:r>
              <a:rPr lang="en-US" sz="1600" dirty="0">
                <a:effectLst/>
                <a:latin typeface="ArialMT"/>
              </a:rPr>
              <a:t> &lt;- </a:t>
            </a:r>
            <a:r>
              <a:rPr lang="en-US" sz="1600" dirty="0" err="1">
                <a:effectLst/>
                <a:latin typeface="ArialMT"/>
              </a:rPr>
              <a:t>read.csv</a:t>
            </a:r>
            <a:r>
              <a:rPr lang="en-US" sz="1600" dirty="0">
                <a:effectLst/>
                <a:latin typeface="ArialMT"/>
              </a:rPr>
              <a:t>(“epi_2024_results_DAF24.csv”) </a:t>
            </a:r>
            <a:endParaRPr lang="en-US" sz="1600" dirty="0">
              <a:effectLst/>
            </a:endParaRPr>
          </a:p>
          <a:p>
            <a:endParaRPr lang="en-US" sz="1600" dirty="0">
              <a:effectLst/>
              <a:latin typeface="ArialMT"/>
            </a:endParaRPr>
          </a:p>
          <a:p>
            <a:r>
              <a:rPr lang="en-US" sz="1600" dirty="0">
                <a:effectLst/>
                <a:latin typeface="ArialMT"/>
              </a:rPr>
              <a:t>&gt; View(</a:t>
            </a:r>
            <a:r>
              <a:rPr lang="en-US" sz="1600" dirty="0" err="1">
                <a:effectLst/>
                <a:latin typeface="ArialMT"/>
              </a:rPr>
              <a:t>EPI_data</a:t>
            </a:r>
            <a:r>
              <a:rPr lang="en-US" sz="1600" dirty="0">
                <a:effectLst/>
                <a:latin typeface="ArialMT"/>
              </a:rPr>
              <a:t>)</a:t>
            </a:r>
          </a:p>
          <a:p>
            <a:endParaRPr lang="en-US" sz="16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58522-1BF5-DD60-808F-8133A9839F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401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CB8CA6-27FB-0F66-CA51-BB26108D60C3}"/>
              </a:ext>
            </a:extLst>
          </p:cNvPr>
          <p:cNvSpPr txBox="1"/>
          <p:nvPr/>
        </p:nvSpPr>
        <p:spPr>
          <a:xfrm>
            <a:off x="149469" y="149468"/>
            <a:ext cx="91264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Tips (in R)</a:t>
            </a:r>
            <a:endParaRPr lang="en-US" sz="2800" dirty="0">
              <a:effectLst/>
              <a:latin typeface="ArialMT"/>
            </a:endParaRPr>
          </a:p>
          <a:p>
            <a:endParaRPr lang="en-US" sz="2800" dirty="0">
              <a:latin typeface="ArialMT"/>
            </a:endParaRPr>
          </a:p>
          <a:p>
            <a:r>
              <a:rPr lang="en-US" sz="1800" dirty="0">
                <a:effectLst/>
                <a:latin typeface="ArialMT"/>
              </a:rPr>
              <a:t>&gt; attach(</a:t>
            </a:r>
            <a:r>
              <a:rPr lang="en-US" sz="1800" dirty="0" err="1">
                <a:effectLst/>
                <a:latin typeface="ArialMT"/>
              </a:rPr>
              <a:t>EPI_data</a:t>
            </a:r>
            <a:r>
              <a:rPr lang="en-US" sz="1800" dirty="0">
                <a:effectLst/>
                <a:latin typeface="ArialMT"/>
              </a:rPr>
              <a:t>) # sets the ‘default’ object </a:t>
            </a:r>
            <a:endParaRPr lang="en-US" sz="1800" dirty="0">
              <a:effectLst/>
            </a:endParaRPr>
          </a:p>
          <a:p>
            <a:endParaRPr lang="en-US" sz="1800" dirty="0">
              <a:effectLst/>
              <a:latin typeface="ArialMT"/>
            </a:endParaRPr>
          </a:p>
          <a:p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 # prints out values </a:t>
            </a:r>
            <a:r>
              <a:rPr lang="en-US" sz="1800" dirty="0" err="1">
                <a:effectLst/>
                <a:latin typeface="ArialMT"/>
              </a:rPr>
              <a:t>EPI_data$EPI.new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BB83C-D8EF-CE11-BFFE-5AB57029CBBC}"/>
              </a:ext>
            </a:extLst>
          </p:cNvPr>
          <p:cNvSpPr txBox="1"/>
          <p:nvPr/>
        </p:nvSpPr>
        <p:spPr>
          <a:xfrm>
            <a:off x="261572" y="2090205"/>
            <a:ext cx="85395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[1] "30.7" "52.1" "41.9" "39.7" "55.5" "46.8" "44.7" "63"   "69"   "40.4" "56"   "35.9"</a:t>
            </a:r>
          </a:p>
          <a:p>
            <a:r>
              <a:rPr lang="en-US" dirty="0"/>
              <a:t> [13] "27.8" "53.1" "58.1" "66.7" "47.4" "37.4" "43.3" "44.9" "45.6" "49"   "53"   "48.5"</a:t>
            </a:r>
          </a:p>
          <a:p>
            <a:r>
              <a:rPr lang="en-US" dirty="0"/>
              <a:t> [25] "56.3" "41.5" "33"   "37.9" "31"   "38.1" "61.1" "38.3" "35.2" "50"   "35.5" "49.4"</a:t>
            </a:r>
          </a:p>
          <a:p>
            <a:r>
              <a:rPr lang="en-US" dirty="0"/>
              <a:t> [37] "37.9" "55.5" "42.5" "62.6" "52.3" "54"   "65.6" "39"   "67.9" "32.2" "49.2" "47.6"</a:t>
            </a:r>
          </a:p>
          <a:p>
            <a:r>
              <a:rPr lang="en-US" dirty="0"/>
              <a:t> [49] "51.2" "43.8" "41.5" "41.6" "28.6" "75.3" "38.5" "35.8" "45.8" "73.7" "67.1" "53.1"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B5669-66C3-A208-62F1-B0E9B45B03CD}"/>
              </a:ext>
            </a:extLst>
          </p:cNvPr>
          <p:cNvSpPr txBox="1"/>
          <p:nvPr/>
        </p:nvSpPr>
        <p:spPr>
          <a:xfrm>
            <a:off x="261571" y="3409177"/>
            <a:ext cx="7932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>
                <a:latin typeface="ArialMT"/>
              </a:rPr>
              <a:t>NAs</a:t>
            </a:r>
            <a:r>
              <a:rPr lang="en-US" sz="1800" dirty="0">
                <a:effectLst/>
                <a:latin typeface="ArialMT"/>
              </a:rPr>
              <a:t> &lt;- </a:t>
            </a:r>
            <a:r>
              <a:rPr lang="en-US" sz="1800" dirty="0" err="1">
                <a:effectLst/>
                <a:latin typeface="ArialMT"/>
              </a:rPr>
              <a:t>is.na</a:t>
            </a:r>
            <a:r>
              <a:rPr lang="en-US" sz="1800" dirty="0">
                <a:effectLst/>
                <a:latin typeface="ArialMT"/>
              </a:rPr>
              <a:t>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 # records True values if the value is NA </a:t>
            </a:r>
          </a:p>
          <a:p>
            <a:endParaRPr lang="en-US" sz="1800" dirty="0">
              <a:effectLst/>
              <a:latin typeface="ArialMT"/>
            </a:endParaRPr>
          </a:p>
          <a:p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 err="1">
                <a:effectLst/>
                <a:latin typeface="ArialMT"/>
              </a:rPr>
              <a:t>EPI.new.noNAs</a:t>
            </a:r>
            <a:r>
              <a:rPr lang="en-US" sz="1800" dirty="0">
                <a:effectLst/>
                <a:latin typeface="ArialMT"/>
              </a:rPr>
              <a:t> &lt;- 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[!</a:t>
            </a:r>
            <a:r>
              <a:rPr lang="en-US" sz="1800" dirty="0">
                <a:latin typeface="ArialMT"/>
              </a:rPr>
              <a:t>NAs</a:t>
            </a:r>
            <a:r>
              <a:rPr lang="en-US" sz="1800" dirty="0">
                <a:effectLst/>
                <a:latin typeface="ArialMT"/>
              </a:rPr>
              <a:t>] # filters out NA values, new array 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59FEC-E5E8-21C7-4115-F2E6D1A0D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279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059C2-BE9C-E42D-A391-4E5E853F145E}"/>
              </a:ext>
            </a:extLst>
          </p:cNvPr>
          <p:cNvSpPr txBox="1"/>
          <p:nvPr/>
        </p:nvSpPr>
        <p:spPr>
          <a:xfrm>
            <a:off x="351693" y="303224"/>
            <a:ext cx="84669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Data Cleaning, etc.</a:t>
            </a:r>
            <a:endParaRPr lang="en-US" sz="2000" dirty="0">
              <a:effectLst/>
              <a:latin typeface="ArialMT"/>
            </a:endParaRPr>
          </a:p>
          <a:p>
            <a:r>
              <a:rPr lang="en-US" sz="3600" dirty="0">
                <a:effectLst/>
                <a:latin typeface="ArialMT"/>
              </a:rPr>
              <a:t> 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• Bad values, outliers, corrupted entries, thresholds ... </a:t>
            </a:r>
          </a:p>
          <a:p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• Noise reduction – low-pass filtering, binning </a:t>
            </a:r>
          </a:p>
          <a:p>
            <a:endParaRPr lang="en-US" sz="2400" dirty="0">
              <a:effectLst/>
            </a:endParaRP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ArialMT"/>
              </a:rPr>
              <a:t>• REMEMBER: when you clean you MUST record what you did (and why) and save copies of data/code pre- and post- operations... </a:t>
            </a:r>
            <a:endParaRPr lang="en-US" sz="24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DF19C-B2CA-14D8-375C-66948F696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71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FEAB9B-D204-DB73-248A-8FD602CB2AF9}"/>
              </a:ext>
            </a:extLst>
          </p:cNvPr>
          <p:cNvSpPr txBox="1"/>
          <p:nvPr/>
        </p:nvSpPr>
        <p:spPr>
          <a:xfrm>
            <a:off x="228599" y="175846"/>
            <a:ext cx="927588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Exercise 1: exploring the distribution</a:t>
            </a:r>
            <a:endParaRPr lang="en-US" sz="1800" dirty="0">
              <a:latin typeface="ArialMT"/>
            </a:endParaRPr>
          </a:p>
          <a:p>
            <a:endParaRPr lang="en-US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&gt; summary(</a:t>
            </a:r>
            <a:r>
              <a:rPr lang="en-US" sz="2400" dirty="0" err="1">
                <a:effectLst/>
                <a:latin typeface="ArialMT"/>
              </a:rPr>
              <a:t>EPI.new</a:t>
            </a:r>
            <a:r>
              <a:rPr lang="en-US" sz="2400" dirty="0">
                <a:effectLst/>
                <a:latin typeface="ArialMT"/>
              </a:rPr>
              <a:t>) # stats </a:t>
            </a:r>
            <a:endParaRPr lang="en-US" sz="2400" dirty="0">
              <a:effectLst/>
            </a:endParaRPr>
          </a:p>
          <a:p>
            <a:r>
              <a:rPr lang="en-US" dirty="0">
                <a:effectLst/>
                <a:latin typeface="ArialMT"/>
              </a:rPr>
              <a:t>Min. 1st Qu. Median Mean 3rd Qu. Max. NA's 32.10 48.60 59.20 58.37 67.60 93.50 68 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&gt; </a:t>
            </a:r>
            <a:r>
              <a:rPr lang="en-US" sz="2400" dirty="0" err="1">
                <a:effectLst/>
                <a:latin typeface="ArialMT"/>
              </a:rPr>
              <a:t>fivenum</a:t>
            </a:r>
            <a:r>
              <a:rPr lang="en-US" sz="2400" dirty="0">
                <a:effectLst/>
                <a:latin typeface="ArialMT"/>
              </a:rPr>
              <a:t>(</a:t>
            </a:r>
            <a:r>
              <a:rPr lang="en-US" sz="2400" dirty="0" err="1">
                <a:effectLst/>
                <a:latin typeface="ArialMT"/>
              </a:rPr>
              <a:t>EPI.new,na.rm</a:t>
            </a:r>
            <a:r>
              <a:rPr lang="en-US" sz="2400" dirty="0">
                <a:effectLst/>
                <a:latin typeface="ArialMT"/>
              </a:rPr>
              <a:t>=TRUE) </a:t>
            </a:r>
            <a:r>
              <a:rPr lang="en-US" dirty="0">
                <a:effectLst/>
                <a:latin typeface="ArialMT"/>
              </a:rPr>
              <a:t>[1] 32.1 48.6 59.2 67.6 93.5 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&gt; stem(</a:t>
            </a:r>
            <a:r>
              <a:rPr lang="en-US" sz="2400" dirty="0" err="1">
                <a:effectLst/>
                <a:latin typeface="ArialMT"/>
              </a:rPr>
              <a:t>EPI.new</a:t>
            </a:r>
            <a:r>
              <a:rPr lang="en-US" sz="2400" dirty="0">
                <a:effectLst/>
                <a:latin typeface="ArialMT"/>
              </a:rPr>
              <a:t>) # stem and leaf plot 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&gt; hist(</a:t>
            </a:r>
            <a:r>
              <a:rPr lang="en-US" sz="2400" dirty="0" err="1">
                <a:effectLst/>
                <a:latin typeface="ArialMT"/>
              </a:rPr>
              <a:t>EPI.new</a:t>
            </a:r>
            <a:r>
              <a:rPr lang="en-US" sz="2400" dirty="0">
                <a:effectLst/>
                <a:latin typeface="ArialMT"/>
              </a:rPr>
              <a:t>) 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&gt; hist(</a:t>
            </a:r>
            <a:r>
              <a:rPr lang="en-US" sz="2400" dirty="0" err="1">
                <a:effectLst/>
                <a:latin typeface="ArialMT"/>
              </a:rPr>
              <a:t>EPI.new</a:t>
            </a:r>
            <a:r>
              <a:rPr lang="en-US" sz="2400" dirty="0">
                <a:effectLst/>
                <a:latin typeface="ArialMT"/>
              </a:rPr>
              <a:t>, seq(20., 80., 1.0), prob=TRUE) 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&gt; lines(density(</a:t>
            </a:r>
            <a:r>
              <a:rPr lang="en-US" sz="2400" dirty="0" err="1">
                <a:effectLst/>
                <a:latin typeface="ArialMT"/>
              </a:rPr>
              <a:t>EPI.new,na.rm</a:t>
            </a:r>
            <a:r>
              <a:rPr lang="en-US" sz="2400" dirty="0">
                <a:effectLst/>
                <a:latin typeface="ArialMT"/>
              </a:rPr>
              <a:t>=</a:t>
            </a:r>
            <a:r>
              <a:rPr lang="en-US" sz="2400" dirty="0" err="1">
                <a:effectLst/>
                <a:latin typeface="ArialMT"/>
              </a:rPr>
              <a:t>TRUE,bw</a:t>
            </a:r>
            <a:r>
              <a:rPr lang="en-US" sz="2400" dirty="0">
                <a:effectLst/>
                <a:latin typeface="ArialMT"/>
              </a:rPr>
              <a:t>=1.)) # or try </a:t>
            </a:r>
            <a:r>
              <a:rPr lang="en-US" sz="2400" dirty="0" err="1">
                <a:effectLst/>
                <a:latin typeface="ArialMT"/>
              </a:rPr>
              <a:t>bw</a:t>
            </a:r>
            <a:r>
              <a:rPr lang="en-US" sz="2400" dirty="0">
                <a:effectLst/>
                <a:latin typeface="ArialMT"/>
              </a:rPr>
              <a:t>=“SJ” 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&gt; rug(</a:t>
            </a:r>
            <a:r>
              <a:rPr lang="en-US" sz="2400" dirty="0" err="1">
                <a:effectLst/>
                <a:latin typeface="ArialMT"/>
              </a:rPr>
              <a:t>EPI.new</a:t>
            </a:r>
            <a:r>
              <a:rPr lang="en-US" sz="2400" dirty="0">
                <a:effectLst/>
                <a:latin typeface="ArialMT"/>
              </a:rPr>
              <a:t>)</a:t>
            </a:r>
            <a:br>
              <a:rPr lang="en-US" sz="2400" dirty="0">
                <a:effectLst/>
                <a:latin typeface="ArialMT"/>
              </a:rPr>
            </a:br>
            <a:r>
              <a:rPr lang="en-US" sz="2400" dirty="0">
                <a:effectLst/>
                <a:latin typeface="ArialMT"/>
              </a:rPr>
              <a:t>#Use help(&lt;command&gt;), e.g. &gt; help(stem) </a:t>
            </a:r>
            <a:endParaRPr lang="en-US" sz="24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DF469-3365-FE25-2654-E22F5E4E7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067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694A1-A555-4669-F62E-858E597D01C9}"/>
              </a:ext>
            </a:extLst>
          </p:cNvPr>
          <p:cNvSpPr txBox="1"/>
          <p:nvPr/>
        </p:nvSpPr>
        <p:spPr>
          <a:xfrm>
            <a:off x="281353" y="211016"/>
            <a:ext cx="8326315" cy="130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Comparing distributions</a:t>
            </a:r>
            <a:r>
              <a:rPr lang="en-US" sz="1400" dirty="0">
                <a:effectLst/>
                <a:latin typeface="ArialMT"/>
              </a:rPr>
              <a:t> </a:t>
            </a:r>
          </a:p>
          <a:p>
            <a:endParaRPr lang="en-US" dirty="0">
              <a:latin typeface="ArialMT"/>
            </a:endParaRPr>
          </a:p>
          <a:p>
            <a:endParaRPr lang="en-US" sz="1050" dirty="0">
              <a:effectLst/>
              <a:latin typeface="ArialMT"/>
            </a:endParaRPr>
          </a:p>
          <a:p>
            <a:r>
              <a:rPr lang="en-US" sz="1800" dirty="0">
                <a:effectLst/>
                <a:latin typeface="ArialMT"/>
              </a:rPr>
              <a:t>&gt; boxplot(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, </a:t>
            </a:r>
            <a:r>
              <a:rPr lang="en-US" sz="1800" dirty="0" err="1">
                <a:effectLst/>
                <a:latin typeface="ArialMT"/>
              </a:rPr>
              <a:t>APO.new</a:t>
            </a:r>
            <a:r>
              <a:rPr lang="en-US" sz="1800" dirty="0">
                <a:effectLst/>
                <a:latin typeface="ArialMT"/>
              </a:rPr>
              <a:t>) </a:t>
            </a:r>
            <a:endParaRPr lang="en-US" sz="28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6BB66-B09E-5FBB-1A82-99789840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0555" r="16318" b="13682"/>
          <a:stretch/>
        </p:blipFill>
        <p:spPr>
          <a:xfrm>
            <a:off x="4949315" y="861193"/>
            <a:ext cx="3913332" cy="3271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9D648-F035-DC42-5F17-82097AD694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949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32D8F87-BA38-D411-1EB6-C724ED711FA1}"/>
              </a:ext>
            </a:extLst>
          </p:cNvPr>
          <p:cNvSpPr txBox="1"/>
          <p:nvPr/>
        </p:nvSpPr>
        <p:spPr>
          <a:xfrm>
            <a:off x="162962" y="458242"/>
            <a:ext cx="52138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MT"/>
              </a:rPr>
              <a:t>&gt; hist(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, seq(20., </a:t>
            </a:r>
            <a:r>
              <a:rPr lang="en-US" sz="1800" dirty="0">
                <a:latin typeface="ArialMT"/>
              </a:rPr>
              <a:t>80</a:t>
            </a:r>
            <a:r>
              <a:rPr lang="en-US" sz="1800" dirty="0">
                <a:effectLst/>
                <a:latin typeface="ArialMT"/>
              </a:rPr>
              <a:t>., 1.0), prob=TRUE)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lines (density(</a:t>
            </a:r>
            <a:r>
              <a:rPr lang="en-US" sz="1800" dirty="0" err="1">
                <a:effectLst/>
                <a:latin typeface="ArialMT"/>
              </a:rPr>
              <a:t>EPI.new,na.rm</a:t>
            </a:r>
            <a:r>
              <a:rPr lang="en-US" sz="1800" dirty="0">
                <a:effectLst/>
                <a:latin typeface="ArialMT"/>
              </a:rPr>
              <a:t>=TR </a:t>
            </a:r>
            <a:r>
              <a:rPr lang="en-US" sz="1800" dirty="0" err="1">
                <a:effectLst/>
                <a:latin typeface="ArialMT"/>
              </a:rPr>
              <a:t>UE,bw</a:t>
            </a:r>
            <a:r>
              <a:rPr lang="en-US" sz="1800" dirty="0">
                <a:effectLst/>
                <a:latin typeface="ArialMT"/>
              </a:rPr>
              <a:t>=1.)) 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rug(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 </a:t>
            </a:r>
            <a:endParaRPr lang="en-US" sz="1800" dirty="0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6DF23-BFA6-D773-9358-AA8B91D9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55" t="6326" r="2606" b="3077"/>
          <a:stretch/>
        </p:blipFill>
        <p:spPr>
          <a:xfrm>
            <a:off x="4079631" y="1484255"/>
            <a:ext cx="4651131" cy="30929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D9E2D-DDEC-123F-FC26-57C9B4A241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280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32D8F87-BA38-D411-1EB6-C724ED711FA1}"/>
              </a:ext>
            </a:extLst>
          </p:cNvPr>
          <p:cNvSpPr txBox="1"/>
          <p:nvPr/>
        </p:nvSpPr>
        <p:spPr>
          <a:xfrm>
            <a:off x="79132" y="474786"/>
            <a:ext cx="52138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MT"/>
              </a:rPr>
              <a:t>&gt; hist(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, seq(20., </a:t>
            </a:r>
            <a:r>
              <a:rPr lang="en-US" sz="1800" dirty="0">
                <a:latin typeface="ArialMT"/>
              </a:rPr>
              <a:t>80</a:t>
            </a:r>
            <a:r>
              <a:rPr lang="en-US" sz="1800" dirty="0">
                <a:effectLst/>
                <a:latin typeface="ArialMT"/>
              </a:rPr>
              <a:t>., 1.0), prob=TRUE)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lines (density(</a:t>
            </a:r>
            <a:r>
              <a:rPr lang="en-US" sz="1800" dirty="0" err="1">
                <a:effectLst/>
                <a:latin typeface="ArialMT"/>
              </a:rPr>
              <a:t>EPI.new,na.rm</a:t>
            </a:r>
            <a:r>
              <a:rPr lang="en-US" sz="1800" dirty="0">
                <a:effectLst/>
                <a:latin typeface="ArialMT"/>
              </a:rPr>
              <a:t>=</a:t>
            </a:r>
            <a:r>
              <a:rPr lang="en-US" sz="1800" dirty="0" err="1">
                <a:effectLst/>
                <a:latin typeface="ArialMT"/>
              </a:rPr>
              <a:t>TRUE,bw</a:t>
            </a:r>
            <a:r>
              <a:rPr lang="en-US" sz="1800" dirty="0">
                <a:effectLst/>
                <a:latin typeface="ArialMT"/>
              </a:rPr>
              <a:t>=</a:t>
            </a:r>
            <a:r>
              <a:rPr lang="en-US" sz="1800" dirty="0">
                <a:latin typeface="ArialMT"/>
              </a:rPr>
              <a:t>“SJ”</a:t>
            </a:r>
            <a:r>
              <a:rPr lang="en-US" sz="1800" dirty="0">
                <a:effectLst/>
                <a:latin typeface="ArialMT"/>
              </a:rPr>
              <a:t>)) 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rug(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 </a:t>
            </a:r>
            <a:endParaRPr lang="en-US" sz="18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8F2DE-24EF-B92B-1F9A-4BB6D4F24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21" b="3568"/>
          <a:stretch/>
        </p:blipFill>
        <p:spPr>
          <a:xfrm>
            <a:off x="3877408" y="1351575"/>
            <a:ext cx="4656941" cy="31764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CC2CE-E2D7-9215-4229-9C5FE19ADD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0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8BBD5-CD88-1A5D-70B7-BDD3222C9BD6}"/>
              </a:ext>
            </a:extLst>
          </p:cNvPr>
          <p:cNvSpPr txBox="1"/>
          <p:nvPr/>
        </p:nvSpPr>
        <p:spPr>
          <a:xfrm>
            <a:off x="852853" y="184616"/>
            <a:ext cx="7693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Why are histograms so unsatisfying? </a:t>
            </a:r>
            <a:endParaRPr lang="en-US" sz="36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DB73D-3E3B-33F6-C6E6-1E56D677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36"/>
          <a:stretch/>
        </p:blipFill>
        <p:spPr>
          <a:xfrm>
            <a:off x="5026106" y="1387728"/>
            <a:ext cx="4051185" cy="2872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C0D3D-EE8E-9EEA-C9E0-903D0EC1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99"/>
          <a:stretch/>
        </p:blipFill>
        <p:spPr>
          <a:xfrm>
            <a:off x="0" y="1387729"/>
            <a:ext cx="3903785" cy="275774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E5DA6E-6611-9802-B2E3-DEEA187C2454}"/>
              </a:ext>
            </a:extLst>
          </p:cNvPr>
          <p:cNvCxnSpPr/>
          <p:nvPr/>
        </p:nvCxnSpPr>
        <p:spPr>
          <a:xfrm>
            <a:off x="3815865" y="2571750"/>
            <a:ext cx="112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E75F3E-BE2A-F4B0-8720-49D8F1E601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565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3E3A2-AB4A-EF6C-C030-6EFC826C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36"/>
          <a:stretch/>
        </p:blipFill>
        <p:spPr>
          <a:xfrm>
            <a:off x="4747847" y="1551572"/>
            <a:ext cx="4127222" cy="2925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2E545-929F-4F0C-9EC8-B26F954FFDB7}"/>
              </a:ext>
            </a:extLst>
          </p:cNvPr>
          <p:cNvSpPr txBox="1"/>
          <p:nvPr/>
        </p:nvSpPr>
        <p:spPr>
          <a:xfrm>
            <a:off x="158260" y="305430"/>
            <a:ext cx="62425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ArialMT"/>
              </a:rPr>
              <a:t>&gt; x&lt;-seq(20,80,1) </a:t>
            </a:r>
            <a:endParaRPr lang="en-US" sz="2000" dirty="0">
              <a:effectLst/>
            </a:endParaRPr>
          </a:p>
          <a:p>
            <a:endParaRPr lang="en-US" sz="2000" dirty="0">
              <a:effectLst/>
              <a:latin typeface="ArialMT"/>
            </a:endParaRPr>
          </a:p>
          <a:p>
            <a:r>
              <a:rPr lang="en-US" sz="2000" dirty="0">
                <a:effectLst/>
                <a:latin typeface="ArialMT"/>
              </a:rPr>
              <a:t>&gt; q&lt;- </a:t>
            </a:r>
            <a:r>
              <a:rPr lang="en-US" sz="2000" dirty="0" err="1">
                <a:effectLst/>
                <a:latin typeface="ArialMT"/>
              </a:rPr>
              <a:t>dnorm</a:t>
            </a:r>
            <a:r>
              <a:rPr lang="en-US" sz="2000" dirty="0">
                <a:effectLst/>
                <a:latin typeface="ArialMT"/>
              </a:rPr>
              <a:t>(</a:t>
            </a:r>
            <a:r>
              <a:rPr lang="en-US" sz="2000" dirty="0" err="1">
                <a:effectLst/>
                <a:latin typeface="ArialMT"/>
              </a:rPr>
              <a:t>x,mean</a:t>
            </a:r>
            <a:r>
              <a:rPr lang="en-US" sz="2000" dirty="0">
                <a:effectLst/>
                <a:latin typeface="ArialMT"/>
              </a:rPr>
              <a:t>=</a:t>
            </a:r>
            <a:r>
              <a:rPr lang="en-US" sz="2000" dirty="0">
                <a:latin typeface="ArialMT"/>
              </a:rPr>
              <a:t>42</a:t>
            </a:r>
            <a:r>
              <a:rPr lang="en-US" sz="2000" dirty="0">
                <a:effectLst/>
                <a:latin typeface="ArialMT"/>
              </a:rPr>
              <a:t>, </a:t>
            </a:r>
            <a:r>
              <a:rPr lang="en-US" sz="2000" dirty="0" err="1">
                <a:effectLst/>
                <a:latin typeface="ArialMT"/>
              </a:rPr>
              <a:t>sd</a:t>
            </a:r>
            <a:r>
              <a:rPr lang="en-US" sz="2000" dirty="0">
                <a:effectLst/>
                <a:latin typeface="ArialMT"/>
              </a:rPr>
              <a:t>=5,log=FALSE) </a:t>
            </a:r>
            <a:endParaRPr lang="en-US" sz="2000" dirty="0">
              <a:effectLst/>
            </a:endParaRPr>
          </a:p>
          <a:p>
            <a:endParaRPr lang="en-US" sz="2000" dirty="0">
              <a:effectLst/>
              <a:latin typeface="ArialMT"/>
            </a:endParaRPr>
          </a:p>
          <a:p>
            <a:r>
              <a:rPr lang="en-US" sz="2000" dirty="0">
                <a:effectLst/>
                <a:latin typeface="ArialMT"/>
              </a:rPr>
              <a:t>&gt; lines(</a:t>
            </a:r>
            <a:r>
              <a:rPr lang="en-US" sz="2000" dirty="0" err="1">
                <a:effectLst/>
                <a:latin typeface="ArialMT"/>
              </a:rPr>
              <a:t>x,q</a:t>
            </a:r>
            <a:r>
              <a:rPr lang="en-US" sz="2000" dirty="0">
                <a:effectLst/>
                <a:latin typeface="ArialMT"/>
              </a:rPr>
              <a:t>)</a:t>
            </a:r>
            <a:br>
              <a:rPr lang="en-US" sz="2000" dirty="0">
                <a:effectLst/>
                <a:latin typeface="ArialMT"/>
              </a:rPr>
            </a:br>
            <a:endParaRPr lang="en-US" sz="2000" dirty="0">
              <a:effectLst/>
              <a:latin typeface="ArialMT"/>
            </a:endParaRPr>
          </a:p>
          <a:p>
            <a:r>
              <a:rPr lang="en-US" sz="2000" dirty="0">
                <a:effectLst/>
                <a:latin typeface="ArialMT"/>
              </a:rPr>
              <a:t>&gt; lines(x,.4*q) </a:t>
            </a:r>
            <a:endParaRPr lang="en-US" sz="2000" dirty="0">
              <a:effectLst/>
            </a:endParaRPr>
          </a:p>
          <a:p>
            <a:endParaRPr lang="en-US" sz="2000" dirty="0">
              <a:effectLst/>
              <a:latin typeface="ArialMT"/>
            </a:endParaRPr>
          </a:p>
          <a:p>
            <a:r>
              <a:rPr lang="en-US" sz="2000" dirty="0">
                <a:effectLst/>
                <a:latin typeface="ArialMT"/>
              </a:rPr>
              <a:t>&gt; </a:t>
            </a:r>
            <a:r>
              <a:rPr lang="en-US" sz="2000" dirty="0">
                <a:latin typeface="ArialMT"/>
              </a:rPr>
              <a:t>q</a:t>
            </a:r>
            <a:r>
              <a:rPr lang="en-US" sz="2000" dirty="0">
                <a:effectLst/>
                <a:latin typeface="ArialMT"/>
              </a:rPr>
              <a:t>&lt;-</a:t>
            </a:r>
            <a:r>
              <a:rPr lang="en-US" sz="2000" dirty="0" err="1">
                <a:effectLst/>
                <a:latin typeface="ArialMT"/>
              </a:rPr>
              <a:t>dnorm</a:t>
            </a:r>
            <a:r>
              <a:rPr lang="en-US" sz="2000" dirty="0">
                <a:effectLst/>
                <a:latin typeface="ArialMT"/>
              </a:rPr>
              <a:t>(</a:t>
            </a:r>
            <a:r>
              <a:rPr lang="en-US" sz="2000" dirty="0" err="1">
                <a:effectLst/>
                <a:latin typeface="ArialMT"/>
              </a:rPr>
              <a:t>x,mean</a:t>
            </a:r>
            <a:r>
              <a:rPr lang="en-US" sz="2000" dirty="0">
                <a:effectLst/>
                <a:latin typeface="ArialMT"/>
              </a:rPr>
              <a:t>=</a:t>
            </a:r>
            <a:r>
              <a:rPr lang="en-US" sz="2000" dirty="0">
                <a:latin typeface="ArialMT"/>
              </a:rPr>
              <a:t>65</a:t>
            </a:r>
            <a:r>
              <a:rPr lang="en-US" sz="2000" dirty="0">
                <a:effectLst/>
                <a:latin typeface="ArialMT"/>
              </a:rPr>
              <a:t>, </a:t>
            </a:r>
            <a:r>
              <a:rPr lang="en-US" sz="2000" dirty="0" err="1">
                <a:effectLst/>
                <a:latin typeface="ArialMT"/>
              </a:rPr>
              <a:t>sd</a:t>
            </a:r>
            <a:r>
              <a:rPr lang="en-US" sz="2000" dirty="0">
                <a:effectLst/>
                <a:latin typeface="ArialMT"/>
              </a:rPr>
              <a:t>=5,log=FALSE) </a:t>
            </a:r>
            <a:endParaRPr lang="en-US" sz="2000" dirty="0">
              <a:effectLst/>
            </a:endParaRPr>
          </a:p>
          <a:p>
            <a:endParaRPr lang="en-US" sz="2000" dirty="0">
              <a:effectLst/>
              <a:latin typeface="ArialMT"/>
            </a:endParaRPr>
          </a:p>
          <a:p>
            <a:r>
              <a:rPr lang="en-US" sz="2000" dirty="0">
                <a:effectLst/>
                <a:latin typeface="ArialMT"/>
              </a:rPr>
              <a:t>&gt; lines(x,.</a:t>
            </a:r>
            <a:r>
              <a:rPr lang="en-US" sz="2000" dirty="0">
                <a:latin typeface="ArialMT"/>
              </a:rPr>
              <a:t>12</a:t>
            </a:r>
            <a:r>
              <a:rPr lang="en-US" sz="2000" dirty="0">
                <a:effectLst/>
                <a:latin typeface="ArialMT"/>
              </a:rPr>
              <a:t>*q) </a:t>
            </a:r>
            <a:endParaRPr lang="en-US" sz="20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3E289-4A84-85CE-2EAB-1EC623F351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362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1A7341-D450-9BD7-2029-7FD0589FD068}"/>
              </a:ext>
            </a:extLst>
          </p:cNvPr>
          <p:cNvSpPr txBox="1"/>
          <p:nvPr/>
        </p:nvSpPr>
        <p:spPr>
          <a:xfrm>
            <a:off x="263769" y="281354"/>
            <a:ext cx="86164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MT"/>
              </a:rPr>
              <a:t>Exercise 2: fitting a distribution beyond histograms</a:t>
            </a:r>
            <a:r>
              <a:rPr lang="en-US" sz="2000" dirty="0">
                <a:effectLst/>
                <a:latin typeface="ArialMT"/>
              </a:rPr>
              <a:t> </a:t>
            </a:r>
          </a:p>
          <a:p>
            <a:endParaRPr lang="en-US" sz="2000" dirty="0">
              <a:effectLst/>
              <a:latin typeface="ArialMT"/>
            </a:endParaRPr>
          </a:p>
          <a:p>
            <a:r>
              <a:rPr lang="en-US" sz="2000" dirty="0">
                <a:effectLst/>
                <a:latin typeface="ArialMT"/>
              </a:rPr>
              <a:t>• Cumulative density function? 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plot(</a:t>
            </a:r>
            <a:r>
              <a:rPr lang="en-US" sz="1800" dirty="0" err="1">
                <a:effectLst/>
                <a:latin typeface="ArialMT"/>
              </a:rPr>
              <a:t>ecdf</a:t>
            </a:r>
            <a:r>
              <a:rPr lang="en-US" sz="1800" dirty="0">
                <a:effectLst/>
                <a:latin typeface="ArialMT"/>
              </a:rPr>
              <a:t>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), </a:t>
            </a:r>
            <a:r>
              <a:rPr lang="en-US" sz="1800" dirty="0" err="1">
                <a:effectLst/>
                <a:latin typeface="ArialMT"/>
              </a:rPr>
              <a:t>do.points</a:t>
            </a:r>
            <a:r>
              <a:rPr lang="en-US" sz="1800" dirty="0">
                <a:effectLst/>
                <a:latin typeface="ArialMT"/>
              </a:rPr>
              <a:t>=FALSE, verticals=TRUE) </a:t>
            </a:r>
          </a:p>
          <a:p>
            <a:endParaRPr lang="en-US" sz="1800" dirty="0">
              <a:effectLst/>
            </a:endParaRPr>
          </a:p>
          <a:p>
            <a:r>
              <a:rPr lang="en-US" sz="2000" dirty="0">
                <a:effectLst/>
                <a:latin typeface="ArialMT"/>
              </a:rPr>
              <a:t>• Quantile-Quantile?</a:t>
            </a:r>
            <a:br>
              <a:rPr lang="en-US" sz="1800" dirty="0">
                <a:effectLst/>
                <a:latin typeface="ArialMT"/>
              </a:rPr>
            </a:br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 err="1">
                <a:effectLst/>
                <a:latin typeface="ArialMT"/>
              </a:rPr>
              <a:t>qqnorm</a:t>
            </a:r>
            <a:r>
              <a:rPr lang="en-US" sz="1800" dirty="0">
                <a:effectLst/>
                <a:latin typeface="ArialMT"/>
              </a:rPr>
              <a:t>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); </a:t>
            </a:r>
            <a:r>
              <a:rPr lang="en-US" sz="1800" dirty="0" err="1">
                <a:effectLst/>
                <a:latin typeface="ArialMT"/>
              </a:rPr>
              <a:t>qqline</a:t>
            </a:r>
            <a:r>
              <a:rPr lang="en-US" sz="1800" dirty="0">
                <a:effectLst/>
                <a:latin typeface="ArialMT"/>
              </a:rPr>
              <a:t>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 </a:t>
            </a:r>
          </a:p>
          <a:p>
            <a:endParaRPr lang="en-US" sz="1800" dirty="0">
              <a:effectLst/>
            </a:endParaRPr>
          </a:p>
          <a:p>
            <a:r>
              <a:rPr lang="en-US" sz="2000" dirty="0">
                <a:effectLst/>
                <a:latin typeface="ArialMT"/>
              </a:rPr>
              <a:t>• Make a Q-Q plot against the generating distribution by: </a:t>
            </a:r>
          </a:p>
          <a:p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 err="1">
                <a:effectLst/>
                <a:latin typeface="ArialMT"/>
              </a:rPr>
              <a:t>qqplot</a:t>
            </a:r>
            <a:r>
              <a:rPr lang="en-US" sz="1800" dirty="0">
                <a:effectLst/>
                <a:latin typeface="ArialMT"/>
              </a:rPr>
              <a:t>(</a:t>
            </a:r>
            <a:r>
              <a:rPr lang="en-US" sz="1800" dirty="0" err="1">
                <a:latin typeface="ArialMT"/>
              </a:rPr>
              <a:t>rnorm</a:t>
            </a:r>
            <a:r>
              <a:rPr lang="en-US" sz="1800" dirty="0">
                <a:effectLst/>
                <a:latin typeface="ArialMT"/>
              </a:rPr>
              <a:t>(250), 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, </a:t>
            </a:r>
            <a:r>
              <a:rPr lang="en-US" sz="1800" dirty="0" err="1">
                <a:effectLst/>
                <a:latin typeface="ArialMT"/>
              </a:rPr>
              <a:t>xlab</a:t>
            </a:r>
            <a:r>
              <a:rPr lang="en-US" sz="1800" dirty="0">
                <a:effectLst/>
                <a:latin typeface="ArialMT"/>
              </a:rPr>
              <a:t> = "Q-Q plot for norm </a:t>
            </a:r>
            <a:r>
              <a:rPr lang="en-US" sz="1800" dirty="0" err="1">
                <a:effectLst/>
                <a:latin typeface="ArialMT"/>
              </a:rPr>
              <a:t>dsn</a:t>
            </a:r>
            <a:r>
              <a:rPr lang="en-US" sz="1800" dirty="0">
                <a:effectLst/>
                <a:latin typeface="ArialMT"/>
              </a:rPr>
              <a:t>") 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 err="1">
                <a:effectLst/>
                <a:latin typeface="ArialMT"/>
              </a:rPr>
              <a:t>qqline</a:t>
            </a:r>
            <a:r>
              <a:rPr lang="en-US" sz="1800" dirty="0">
                <a:effectLst/>
                <a:latin typeface="ArialMT"/>
              </a:rPr>
              <a:t>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 err="1">
                <a:effectLst/>
                <a:latin typeface="ArialMT"/>
              </a:rPr>
              <a:t>qqplot</a:t>
            </a:r>
            <a:r>
              <a:rPr lang="en-US" sz="1800" dirty="0">
                <a:effectLst/>
                <a:latin typeface="ArialMT"/>
              </a:rPr>
              <a:t>(rt(250, </a:t>
            </a:r>
            <a:r>
              <a:rPr lang="en-US" sz="1800" dirty="0" err="1">
                <a:effectLst/>
                <a:latin typeface="ArialMT"/>
              </a:rPr>
              <a:t>df</a:t>
            </a:r>
            <a:r>
              <a:rPr lang="en-US" sz="1800" dirty="0">
                <a:effectLst/>
                <a:latin typeface="ArialMT"/>
              </a:rPr>
              <a:t> = 5), 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, </a:t>
            </a:r>
            <a:r>
              <a:rPr lang="en-US" sz="1800" dirty="0" err="1">
                <a:effectLst/>
                <a:latin typeface="ArialMT"/>
              </a:rPr>
              <a:t>xlab</a:t>
            </a:r>
            <a:r>
              <a:rPr lang="en-US" sz="1800" dirty="0">
                <a:effectLst/>
                <a:latin typeface="ArialMT"/>
              </a:rPr>
              <a:t> = "Q-Q plot for t </a:t>
            </a:r>
            <a:r>
              <a:rPr lang="en-US" sz="1800" dirty="0" err="1">
                <a:effectLst/>
                <a:latin typeface="ArialMT"/>
              </a:rPr>
              <a:t>dsn</a:t>
            </a:r>
            <a:r>
              <a:rPr lang="en-US" sz="1800" dirty="0">
                <a:effectLst/>
                <a:latin typeface="ArialMT"/>
              </a:rPr>
              <a:t>") 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&gt; </a:t>
            </a:r>
            <a:r>
              <a:rPr lang="en-US" sz="1800" dirty="0" err="1">
                <a:effectLst/>
                <a:latin typeface="ArialMT"/>
              </a:rPr>
              <a:t>qqline</a:t>
            </a:r>
            <a:r>
              <a:rPr lang="en-US" sz="1800" dirty="0">
                <a:effectLst/>
                <a:latin typeface="ArialMT"/>
              </a:rPr>
              <a:t>(</a:t>
            </a:r>
            <a:r>
              <a:rPr lang="en-US" sz="1800" dirty="0" err="1">
                <a:effectLst/>
                <a:latin typeface="ArialMT"/>
              </a:rPr>
              <a:t>EPI.new</a:t>
            </a:r>
            <a:r>
              <a:rPr lang="en-US" sz="1800" dirty="0">
                <a:effectLst/>
                <a:latin typeface="ArialMT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D57BE-6572-E3D3-A999-5722DD9E30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957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B7A513-B26A-6EE3-AA73-8C911A80FFC4}"/>
              </a:ext>
            </a:extLst>
          </p:cNvPr>
          <p:cNvSpPr txBox="1"/>
          <p:nvPr/>
        </p:nvSpPr>
        <p:spPr>
          <a:xfrm>
            <a:off x="202223" y="175846"/>
            <a:ext cx="81328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Lab tasks</a:t>
            </a:r>
            <a:endParaRPr lang="en-US" sz="2000" dirty="0">
              <a:effectLst/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r>
              <a:rPr lang="en-US" sz="2800" dirty="0">
                <a:effectLst/>
                <a:latin typeface="ArialMT"/>
              </a:rPr>
              <a:t>• Installations</a:t>
            </a:r>
          </a:p>
          <a:p>
            <a:endParaRPr lang="en-US" sz="2800" dirty="0">
              <a:latin typeface="ArialMT"/>
            </a:endParaRPr>
          </a:p>
          <a:p>
            <a:r>
              <a:rPr lang="en-US" sz="2800" dirty="0">
                <a:effectLst/>
                <a:latin typeface="ArialMT"/>
              </a:rPr>
              <a:t>• Data Frames in R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  <a:latin typeface="ArialMT"/>
              </a:rPr>
              <a:t>• Exploring data and their distributions</a:t>
            </a:r>
          </a:p>
          <a:p>
            <a:endParaRPr lang="en-US" sz="2800" dirty="0">
              <a:effectLst/>
              <a:latin typeface="ArialMT"/>
            </a:endParaRPr>
          </a:p>
          <a:p>
            <a:r>
              <a:rPr lang="en-US" sz="2800" dirty="0">
                <a:effectLst/>
                <a:latin typeface="ArialMT"/>
              </a:rPr>
              <a:t>• Fitting distributions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4E3EA-9011-E0B5-9C21-534B806AF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2CC99E-BEF5-0043-92A3-77A92CBF8D86}"/>
              </a:ext>
            </a:extLst>
          </p:cNvPr>
          <p:cNvSpPr txBox="1"/>
          <p:nvPr/>
        </p:nvSpPr>
        <p:spPr>
          <a:xfrm>
            <a:off x="184637" y="246184"/>
            <a:ext cx="837027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Exercise 2a: fitting a distribution</a:t>
            </a:r>
            <a:endParaRPr lang="en-US" sz="2000" dirty="0">
              <a:latin typeface="ArialMT"/>
            </a:endParaRPr>
          </a:p>
          <a:p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MT"/>
              </a:rPr>
              <a:t> Your exercise: do the same exploration and fitting for another 2 variables in the EPI</a:t>
            </a:r>
            <a:r>
              <a:rPr lang="en-US" sz="2400" dirty="0">
                <a:latin typeface="ArialMT"/>
              </a:rPr>
              <a:t> dataset</a:t>
            </a:r>
            <a:r>
              <a:rPr lang="en-US" sz="2400" dirty="0">
                <a:effectLst/>
                <a:latin typeface="ArialMT"/>
              </a:rPr>
              <a:t>, i.e. primary variables (APO, WRS, etc</a:t>
            </a:r>
            <a:r>
              <a:rPr lang="en-US" sz="2400" dirty="0">
                <a:latin typeface="ArialMT"/>
              </a:rPr>
              <a:t>.</a:t>
            </a:r>
            <a:r>
              <a:rPr lang="en-US" sz="2400" dirty="0">
                <a:effectLst/>
                <a:latin typeface="ArialMT"/>
              </a:rPr>
              <a:t>) </a:t>
            </a:r>
          </a:p>
          <a:p>
            <a:endParaRPr lang="en-US" sz="2400" dirty="0">
              <a:effectLst/>
              <a:latin typeface="ArialM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F9354-2AEA-C6F9-A104-57884142F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979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35AE84-9648-6CB1-5D0A-069D37BB8A36}"/>
              </a:ext>
            </a:extLst>
          </p:cNvPr>
          <p:cNvSpPr txBox="1"/>
          <p:nvPr/>
        </p:nvSpPr>
        <p:spPr>
          <a:xfrm>
            <a:off x="272562" y="219807"/>
            <a:ext cx="887143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Push your Lab code to </a:t>
            </a:r>
            <a:r>
              <a:rPr lang="en-US" sz="3600" dirty="0" err="1">
                <a:effectLst/>
                <a:latin typeface="ArialMT"/>
              </a:rPr>
              <a:t>Github</a:t>
            </a:r>
            <a:endParaRPr lang="en-US" sz="3600" dirty="0">
              <a:effectLst/>
              <a:latin typeface="ArialMT"/>
            </a:endParaRPr>
          </a:p>
          <a:p>
            <a:endParaRPr lang="en-US" dirty="0">
              <a:effectLst/>
            </a:endParaRPr>
          </a:p>
          <a:p>
            <a:r>
              <a:rPr lang="en-US" sz="3200" dirty="0">
                <a:effectLst/>
                <a:latin typeface="ArialMT"/>
              </a:rPr>
              <a:t>• Please create a folder for Lab1 in your </a:t>
            </a:r>
            <a:r>
              <a:rPr lang="en-US" sz="3200" dirty="0" err="1">
                <a:effectLst/>
                <a:latin typeface="ArialMT"/>
              </a:rPr>
              <a:t>Github</a:t>
            </a:r>
            <a:r>
              <a:rPr lang="en-US" sz="3200" dirty="0">
                <a:effectLst/>
                <a:latin typeface="ArialMT"/>
              </a:rPr>
              <a:t> repository and push your code/plots.</a:t>
            </a:r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FB725-3745-81A8-3425-924CDC0AB7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018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8F1B7C-F9CC-9E72-FD58-FDBBE1F28DCA}"/>
              </a:ext>
            </a:extLst>
          </p:cNvPr>
          <p:cNvSpPr txBox="1"/>
          <p:nvPr/>
        </p:nvSpPr>
        <p:spPr>
          <a:xfrm>
            <a:off x="426128" y="319596"/>
            <a:ext cx="8123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Class:</a:t>
            </a:r>
          </a:p>
          <a:p>
            <a:endParaRPr lang="en-US" sz="2400" dirty="0"/>
          </a:p>
          <a:p>
            <a:r>
              <a:rPr lang="en-US" sz="2400" dirty="0"/>
              <a:t>January 28th - Naive Bayes, decision trees, </a:t>
            </a:r>
            <a:r>
              <a:rPr lang="en-US" sz="2400" dirty="0" err="1"/>
              <a:t>kNN</a:t>
            </a:r>
            <a:r>
              <a:rPr lang="en-US" sz="2400" dirty="0"/>
              <a:t>, k-means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D85E-9068-D19A-FD08-91CEDD7BF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078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4E2A-5CFB-370E-50B0-150A3D7E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Have a great weekend!!!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EAFB4-A2B5-85EC-3F06-5842B7A9CF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749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3D6EEC-2515-5CBB-F373-DA29152845CC}"/>
              </a:ext>
            </a:extLst>
          </p:cNvPr>
          <p:cNvSpPr txBox="1"/>
          <p:nvPr/>
        </p:nvSpPr>
        <p:spPr>
          <a:xfrm>
            <a:off x="325315" y="131886"/>
            <a:ext cx="852853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Objectives for today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sz="2800" dirty="0">
                <a:effectLst/>
                <a:latin typeface="ArialMT"/>
              </a:rPr>
              <a:t>• Get familiar with: </a:t>
            </a:r>
          </a:p>
          <a:p>
            <a:r>
              <a:rPr lang="en-US" sz="2400" dirty="0">
                <a:effectLst/>
                <a:latin typeface="ArialMT"/>
              </a:rPr>
              <a:t>– R (Data Frames) </a:t>
            </a:r>
          </a:p>
          <a:p>
            <a:r>
              <a:rPr lang="en-US" sz="2400" dirty="0">
                <a:effectLst/>
                <a:latin typeface="ArialMT"/>
              </a:rPr>
              <a:t>– Populations / Filtering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– Distributions </a:t>
            </a:r>
          </a:p>
          <a:p>
            <a:r>
              <a:rPr lang="en-US" sz="2400" dirty="0">
                <a:effectLst/>
                <a:latin typeface="ArialMT"/>
              </a:rPr>
              <a:t>– Fitting</a:t>
            </a:r>
            <a:br>
              <a:rPr lang="en-US" sz="2400" dirty="0">
                <a:effectLst/>
                <a:latin typeface="ArialMT"/>
              </a:rPr>
            </a:br>
            <a:endParaRPr lang="en-US" sz="24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5ECC6-BF6E-4591-EEB1-FBC828CA6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598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83D6F2-C56D-9865-8EDF-F2880FE5A137}"/>
              </a:ext>
            </a:extLst>
          </p:cNvPr>
          <p:cNvSpPr txBox="1"/>
          <p:nvPr/>
        </p:nvSpPr>
        <p:spPr>
          <a:xfrm>
            <a:off x="298938" y="211015"/>
            <a:ext cx="854612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Gnu R</a:t>
            </a:r>
            <a:endParaRPr lang="en-US" sz="2000" dirty="0">
              <a:latin typeface="ArialMT"/>
            </a:endParaRPr>
          </a:p>
          <a:p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99"/>
                </a:solidFill>
                <a:effectLst/>
                <a:latin typeface="ArialMT"/>
              </a:rPr>
              <a:t> </a:t>
            </a:r>
            <a:r>
              <a:rPr lang="en-US" sz="2400" dirty="0">
                <a:solidFill>
                  <a:srgbClr val="009999"/>
                </a:solidFill>
                <a:effectLst/>
                <a:latin typeface="ArialMT"/>
                <a:hlinkClick r:id="rId2"/>
              </a:rPr>
              <a:t>http://lib.stat.cmu.edu/R/CRAN/</a:t>
            </a:r>
            <a:r>
              <a:rPr lang="en-US" sz="2400" dirty="0">
                <a:solidFill>
                  <a:srgbClr val="009999"/>
                </a:solidFill>
                <a:effectLst/>
                <a:latin typeface="ArialMT"/>
              </a:rPr>
              <a:t> </a:t>
            </a:r>
            <a:r>
              <a:rPr lang="en-US" sz="2400" dirty="0">
                <a:effectLst/>
                <a:latin typeface="ArialMT"/>
              </a:rPr>
              <a:t>- load this first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99"/>
                </a:solidFill>
                <a:effectLst/>
                <a:latin typeface="ArialMT"/>
              </a:rPr>
              <a:t> </a:t>
            </a:r>
            <a:r>
              <a:rPr lang="en-US" sz="2400" dirty="0">
                <a:solidFill>
                  <a:srgbClr val="009999"/>
                </a:solidFill>
                <a:effectLst/>
                <a:latin typeface="ArialMT"/>
                <a:hlinkClick r:id="rId3"/>
              </a:rPr>
              <a:t>http://cran.r-project.org/doc/manuals/</a:t>
            </a:r>
            <a:r>
              <a:rPr lang="en-US" sz="2400" dirty="0">
                <a:solidFill>
                  <a:srgbClr val="009999"/>
                </a:solidFill>
                <a:effectLst/>
                <a:latin typeface="ArialMT"/>
              </a:rPr>
              <a:t> </a:t>
            </a:r>
            <a:endParaRPr lang="en-US" sz="24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99"/>
                </a:solidFill>
                <a:effectLst/>
                <a:latin typeface="ArialMT"/>
              </a:rPr>
              <a:t> </a:t>
            </a:r>
            <a:r>
              <a:rPr lang="en-US" sz="2400" dirty="0">
                <a:solidFill>
                  <a:srgbClr val="009999"/>
                </a:solidFill>
                <a:effectLst/>
                <a:latin typeface="ArialMT"/>
                <a:hlinkClick r:id="rId4"/>
              </a:rPr>
              <a:t>http://cran.r-project.org/doc/manuals/R-lang.html</a:t>
            </a:r>
            <a:r>
              <a:rPr lang="en-US" sz="2400" dirty="0">
                <a:solidFill>
                  <a:srgbClr val="009999"/>
                </a:solidFill>
                <a:latin typeface="ArialMT"/>
              </a:rPr>
              <a:t> </a:t>
            </a:r>
            <a:endParaRPr lang="en-US" sz="20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MT"/>
              </a:rPr>
              <a:t> R Studio </a:t>
            </a:r>
            <a:r>
              <a:rPr lang="en-US" sz="2400" dirty="0">
                <a:solidFill>
                  <a:srgbClr val="009999"/>
                </a:solidFill>
                <a:effectLst/>
                <a:latin typeface="ArialMT"/>
              </a:rPr>
              <a:t>– </a:t>
            </a:r>
            <a:r>
              <a:rPr lang="en-US" sz="2400" dirty="0">
                <a:effectLst/>
                <a:latin typeface="ArialMT"/>
              </a:rPr>
              <a:t>(see R-</a:t>
            </a:r>
            <a:r>
              <a:rPr lang="en-US" sz="2400" dirty="0" err="1">
                <a:effectLst/>
                <a:latin typeface="ArialMT"/>
              </a:rPr>
              <a:t>intro.html</a:t>
            </a:r>
            <a:r>
              <a:rPr lang="en-US" sz="2400" dirty="0">
                <a:effectLst/>
                <a:latin typeface="ArialMT"/>
              </a:rPr>
              <a:t> too) </a:t>
            </a:r>
          </a:p>
          <a:p>
            <a:r>
              <a:rPr lang="en-US" sz="2400" dirty="0">
                <a:solidFill>
                  <a:srgbClr val="009999"/>
                </a:solidFill>
                <a:effectLst/>
                <a:latin typeface="ArialMT"/>
                <a:hlinkClick r:id="rId5"/>
              </a:rPr>
              <a:t>https://www.rstudio.com/products/rstudio/</a:t>
            </a:r>
            <a:r>
              <a:rPr lang="en-US" sz="2400" dirty="0">
                <a:solidFill>
                  <a:srgbClr val="009999"/>
                </a:solidFill>
                <a:effectLst/>
                <a:latin typeface="ArialMT"/>
              </a:rPr>
              <a:t>  </a:t>
            </a:r>
            <a:r>
              <a:rPr lang="en-US" sz="2400" dirty="0">
                <a:effectLst/>
                <a:latin typeface="ArialMT"/>
              </a:rPr>
              <a:t>(desktop version)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MT"/>
              </a:rPr>
              <a:t> Manuals - Libraries – at the command line – library(), or select the packages tab, and check/ uncheck as needed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17A77-0797-4308-C1BA-F9BE13D0C2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301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905BB8-3F20-B7F4-944E-108276EE7A0C}"/>
              </a:ext>
            </a:extLst>
          </p:cNvPr>
          <p:cNvSpPr txBox="1"/>
          <p:nvPr/>
        </p:nvSpPr>
        <p:spPr>
          <a:xfrm>
            <a:off x="140677" y="202223"/>
            <a:ext cx="89241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Creating Data Frames in R</a:t>
            </a:r>
            <a:endParaRPr lang="en-US" sz="2800" dirty="0">
              <a:latin typeface="ArialMT"/>
            </a:endParaRPr>
          </a:p>
          <a:p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Using the </a:t>
            </a:r>
            <a:r>
              <a:rPr lang="en-US" sz="1800" dirty="0" err="1">
                <a:effectLst/>
                <a:latin typeface="ArialMT"/>
              </a:rPr>
              <a:t>data.frames</a:t>
            </a:r>
            <a:r>
              <a:rPr lang="en-US" sz="1800" dirty="0">
                <a:effectLst/>
                <a:latin typeface="ArialMT"/>
              </a:rPr>
              <a:t>() in R, we can create the data frames Read the documentation for </a:t>
            </a:r>
            <a:r>
              <a:rPr lang="en-US" sz="1800" dirty="0" err="1">
                <a:effectLst/>
                <a:latin typeface="ArialMT"/>
              </a:rPr>
              <a:t>data.frame</a:t>
            </a:r>
            <a:r>
              <a:rPr lang="en-US" sz="1800" dirty="0">
                <a:effectLst/>
                <a:latin typeface="ArialMT"/>
              </a:rPr>
              <a:t> in </a:t>
            </a:r>
            <a:r>
              <a:rPr lang="en-US" sz="1800" dirty="0" err="1">
                <a:effectLst/>
                <a:latin typeface="ArialMT"/>
              </a:rPr>
              <a:t>Rstudio</a:t>
            </a:r>
            <a:r>
              <a:rPr lang="en-US" sz="1800" dirty="0">
                <a:effectLst/>
                <a:latin typeface="ArialMT"/>
              </a:rPr>
              <a:t>,</a:t>
            </a:r>
            <a:br>
              <a:rPr lang="en-US" sz="1800" dirty="0">
                <a:effectLst/>
                <a:latin typeface="ArialMT"/>
              </a:rPr>
            </a:br>
            <a:r>
              <a:rPr lang="en-US" sz="1800" dirty="0">
                <a:effectLst/>
                <a:latin typeface="ArialMT"/>
              </a:rPr>
              <a:t>Using the </a:t>
            </a:r>
            <a:r>
              <a:rPr lang="en-US" sz="1800" b="1" dirty="0">
                <a:effectLst/>
                <a:latin typeface="Arial" panose="020B0604020202020204" pitchFamily="34" charset="0"/>
              </a:rPr>
              <a:t>help(</a:t>
            </a:r>
            <a:r>
              <a:rPr lang="en-US" sz="1800" b="1" dirty="0" err="1">
                <a:effectLst/>
                <a:latin typeface="Arial" panose="020B0604020202020204" pitchFamily="34" charset="0"/>
              </a:rPr>
              <a:t>data.frame</a:t>
            </a:r>
            <a:r>
              <a:rPr lang="en-US" sz="1800" b="1" dirty="0">
                <a:effectLst/>
                <a:latin typeface="Arial" panose="020B0604020202020204" pitchFamily="34" charset="0"/>
              </a:rPr>
              <a:t>)</a:t>
            </a:r>
            <a:r>
              <a:rPr lang="en-US" sz="1200" b="1" dirty="0">
                <a:effectLst/>
                <a:latin typeface="Arial" panose="020B0604020202020204" pitchFamily="34" charset="0"/>
              </a:rPr>
              <a:t> </a:t>
            </a:r>
            <a:endParaRPr lang="en-US" sz="12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3FAA1-A8A7-EDC5-9DD3-048AB86B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3440"/>
            <a:ext cx="7772400" cy="26813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12DFB-2593-A62B-DB24-F7E036D01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911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CD72D0-3E31-1C35-4C5C-3CAEE973F4C0}"/>
              </a:ext>
            </a:extLst>
          </p:cNvPr>
          <p:cNvSpPr txBox="1"/>
          <p:nvPr/>
        </p:nvSpPr>
        <p:spPr>
          <a:xfrm>
            <a:off x="131885" y="87924"/>
            <a:ext cx="6726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Data frames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0317B-96BC-B282-A7E8-8C7C934A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850900"/>
            <a:ext cx="6908800" cy="3441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FE2490-40DD-3125-ECAF-B0420B7A6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382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3C041-CD96-D9C1-795D-A8391460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20" y="246185"/>
            <a:ext cx="5356014" cy="42334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3A4DB-557D-F393-42D4-366F3EAB96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307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D2902F-1861-B8A4-D74E-02876560B337}"/>
              </a:ext>
            </a:extLst>
          </p:cNvPr>
          <p:cNvSpPr txBox="1"/>
          <p:nvPr/>
        </p:nvSpPr>
        <p:spPr>
          <a:xfrm>
            <a:off x="1402373" y="729763"/>
            <a:ext cx="633925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ArialMT"/>
              </a:rPr>
              <a:t>Table: </a:t>
            </a:r>
            <a:r>
              <a:rPr lang="en-US" sz="3600" dirty="0" err="1">
                <a:effectLst/>
                <a:latin typeface="ArialMT"/>
              </a:rPr>
              <a:t>Matlab</a:t>
            </a:r>
            <a:r>
              <a:rPr lang="en-US" sz="3600" dirty="0">
                <a:effectLst/>
                <a:latin typeface="ArialMT"/>
              </a:rPr>
              <a:t>/R/</a:t>
            </a:r>
            <a:r>
              <a:rPr lang="en-US" sz="3600" dirty="0" err="1">
                <a:effectLst/>
                <a:latin typeface="ArialMT"/>
              </a:rPr>
              <a:t>scipy-numpy</a:t>
            </a:r>
            <a:endParaRPr lang="en-US" sz="2000" dirty="0">
              <a:effectLst/>
              <a:latin typeface="ArialMT"/>
            </a:endParaRPr>
          </a:p>
          <a:p>
            <a:pPr algn="ctr"/>
            <a:endParaRPr lang="en-US" sz="2000" dirty="0">
              <a:latin typeface="ArialMT"/>
            </a:endParaRPr>
          </a:p>
          <a:p>
            <a:pPr algn="ctr"/>
            <a:r>
              <a:rPr lang="en-US" sz="1800" dirty="0">
                <a:solidFill>
                  <a:srgbClr val="009999"/>
                </a:solidFill>
                <a:effectLst/>
                <a:latin typeface="ArialMT"/>
                <a:hlinkClick r:id="rId2"/>
              </a:rPr>
              <a:t>http://hyperpolyglot.org/numerical-analysis</a:t>
            </a:r>
            <a:r>
              <a:rPr lang="en-US" sz="1800" dirty="0">
                <a:solidFill>
                  <a:srgbClr val="009999"/>
                </a:solidFill>
                <a:effectLst/>
                <a:latin typeface="ArialMT"/>
              </a:rPr>
              <a:t>  </a:t>
            </a:r>
            <a:endParaRPr lang="en-US" sz="18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09CC2-A426-CB3A-387A-99CCE9887D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96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8431B4-99C5-E5D2-6824-1662E0735A02}"/>
              </a:ext>
            </a:extLst>
          </p:cNvPr>
          <p:cNvSpPr txBox="1"/>
          <p:nvPr/>
        </p:nvSpPr>
        <p:spPr>
          <a:xfrm>
            <a:off x="149469" y="184638"/>
            <a:ext cx="86868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"/>
              </a:rPr>
              <a:t>Exercises – importing data</a:t>
            </a:r>
            <a:endParaRPr lang="en-US" sz="2400" dirty="0">
              <a:latin typeface="ArialMT"/>
            </a:endParaRPr>
          </a:p>
          <a:p>
            <a:endParaRPr lang="en-US" dirty="0">
              <a:effectLst/>
            </a:endParaRPr>
          </a:p>
          <a:p>
            <a:r>
              <a:rPr lang="en-US" sz="2400" dirty="0">
                <a:effectLst/>
                <a:latin typeface="ArialMT"/>
              </a:rPr>
              <a:t>• </a:t>
            </a:r>
            <a:r>
              <a:rPr lang="en-US" sz="2400" dirty="0" err="1">
                <a:effectLst/>
                <a:latin typeface="ArialMT"/>
              </a:rPr>
              <a:t>Rstudio</a:t>
            </a:r>
            <a:r>
              <a:rPr lang="en-US" sz="2400" dirty="0">
                <a:effectLst/>
                <a:latin typeface="ArialMT"/>
              </a:rPr>
              <a:t> 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  <a:latin typeface="ArialMT"/>
              </a:rPr>
              <a:t>–  read in csv file (two ways to do this) - </a:t>
            </a:r>
            <a:r>
              <a:rPr lang="en-US" sz="2000" dirty="0" err="1">
                <a:effectLst/>
                <a:latin typeface="ArialMT"/>
              </a:rPr>
              <a:t>filename.csv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  <a:latin typeface="ArialMT"/>
              </a:rPr>
              <a:t>–  Read in excel file (directly or by csv convert) - </a:t>
            </a:r>
            <a:r>
              <a:rPr lang="en-US" sz="2000" dirty="0" err="1">
                <a:effectLst/>
                <a:latin typeface="ArialMT"/>
              </a:rPr>
              <a:t>filename.xls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  <a:latin typeface="ArialMT"/>
              </a:rPr>
              <a:t>–  Plot some variables </a:t>
            </a:r>
            <a:endParaRPr lang="en-US" sz="2000" dirty="0">
              <a:effectLst/>
            </a:endParaRPr>
          </a:p>
          <a:p>
            <a:endParaRPr lang="en-US" sz="2000" dirty="0">
              <a:effectLst/>
              <a:latin typeface="ArialMT"/>
            </a:endParaRPr>
          </a:p>
          <a:p>
            <a:r>
              <a:rPr lang="en-US" sz="2000" dirty="0">
                <a:effectLst/>
                <a:latin typeface="ArialMT"/>
              </a:rPr>
              <a:t>• Also for other datasets, enter these in the R command window panel or </a:t>
            </a:r>
            <a:r>
              <a:rPr lang="en-US" sz="2000" dirty="0" err="1">
                <a:effectLst/>
                <a:latin typeface="ArialMT"/>
              </a:rPr>
              <a:t>cmd</a:t>
            </a:r>
            <a:r>
              <a:rPr lang="en-US" sz="2000" dirty="0">
                <a:effectLst/>
                <a:latin typeface="ArialMT"/>
              </a:rPr>
              <a:t> line</a:t>
            </a:r>
          </a:p>
          <a:p>
            <a:endParaRPr lang="en-US" sz="2000" dirty="0">
              <a:effectLst/>
            </a:endParaRPr>
          </a:p>
          <a:p>
            <a:r>
              <a:rPr lang="en-US" sz="2000" dirty="0">
                <a:effectLst/>
                <a:latin typeface="ArialMT"/>
              </a:rPr>
              <a:t>&gt; data()</a:t>
            </a:r>
            <a:br>
              <a:rPr lang="en-US" sz="2000" dirty="0">
                <a:effectLst/>
                <a:latin typeface="ArialMT"/>
              </a:rPr>
            </a:br>
            <a:r>
              <a:rPr lang="en-US" sz="2000" dirty="0">
                <a:effectLst/>
                <a:latin typeface="ArialMT"/>
              </a:rPr>
              <a:t>&gt; help(data) </a:t>
            </a:r>
            <a:endParaRPr lang="en-US" sz="20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FC606-AE76-02DB-BE02-7E2BCCED7B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2263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1353</Words>
  <Application>Microsoft Macintosh PowerPoint</Application>
  <PresentationFormat>On-screen Show (16:9)</PresentationFormat>
  <Paragraphs>173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ArialMT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 Have a great weekend!!!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Eleish, Ahmed</cp:lastModifiedBy>
  <cp:revision>89</cp:revision>
  <dcterms:modified xsi:type="dcterms:W3CDTF">2025-01-24T02:07:00Z</dcterms:modified>
</cp:coreProperties>
</file>